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799bfdb48dd4273" /><Relationship Type="http://schemas.openxmlformats.org/officeDocument/2006/relationships/extended-properties" Target="/docProps/app.xml" Id="Rd5887c66271d4758" /><Relationship Type="http://schemas.openxmlformats.org/officeDocument/2006/relationships/officeDocument" Target="/ppt/presentation.xml" Id="Rc62a3c7e385f481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665f3e48e644c2c"/>
  </p:sldMasterIdLst>
  <p:notesMasterIdLst>
    <p:notesMasterId xmlns:r="http://schemas.openxmlformats.org/officeDocument/2006/relationships" r:id="R87834101762f4c14"/>
  </p:notesMasterIdLst>
  <p:sldIdLst>
    <p:sldId xmlns:r="http://schemas.openxmlformats.org/officeDocument/2006/relationships" id="256" r:id="R427b59ae6fcd4569"/>
    <p:sldId xmlns:r="http://schemas.openxmlformats.org/officeDocument/2006/relationships" id="257" r:id="Rb20ea60a973d4937"/>
    <p:sldId xmlns:r="http://schemas.openxmlformats.org/officeDocument/2006/relationships" id="258" r:id="R6203e57930f14a5d"/>
    <p:sldId xmlns:r="http://schemas.openxmlformats.org/officeDocument/2006/relationships" id="259" r:id="Re7825a7aa24a4bff"/>
    <p:sldId xmlns:r="http://schemas.openxmlformats.org/officeDocument/2006/relationships" id="260" r:id="Rcb3a002f7c4b4c96"/>
    <p:sldId xmlns:r="http://schemas.openxmlformats.org/officeDocument/2006/relationships" id="261" r:id="R7b917b100fd94d9e"/>
    <p:sldId xmlns:r="http://schemas.openxmlformats.org/officeDocument/2006/relationships" id="262" r:id="R0a26103a1b9c49fc"/>
    <p:sldId xmlns:r="http://schemas.openxmlformats.org/officeDocument/2006/relationships" id="263" r:id="R8212f7cdb1324a5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eabd7d9e0dc4769" /><Relationship Type="http://schemas.openxmlformats.org/officeDocument/2006/relationships/slideMaster" Target="/ppt/slideMasters/slideMaster1.xml" Id="R7665f3e48e644c2c" /><Relationship Type="http://schemas.openxmlformats.org/officeDocument/2006/relationships/notesMaster" Target="/ppt/notesMasters/notesMaster1.xml" Id="R87834101762f4c14" /><Relationship Type="http://schemas.openxmlformats.org/officeDocument/2006/relationships/presProps" Target="/ppt/presProps.xml" Id="R2511193b1c5f4e9d" /><Relationship Type="http://schemas.openxmlformats.org/officeDocument/2006/relationships/tableStyles" Target="/ppt/tableStyles.xml" Id="R3f4e1d6dc03f4922" /><Relationship Type="http://schemas.openxmlformats.org/officeDocument/2006/relationships/slide" Target="/ppt/slides/slide1.xml" Id="R427b59ae6fcd4569" /><Relationship Type="http://schemas.openxmlformats.org/officeDocument/2006/relationships/slide" Target="/ppt/slides/slide2.xml" Id="Rb20ea60a973d4937" /><Relationship Type="http://schemas.openxmlformats.org/officeDocument/2006/relationships/slide" Target="/ppt/slides/slide3.xml" Id="R6203e57930f14a5d" /><Relationship Type="http://schemas.openxmlformats.org/officeDocument/2006/relationships/slide" Target="/ppt/slides/slide4.xml" Id="Re7825a7aa24a4bff" /><Relationship Type="http://schemas.openxmlformats.org/officeDocument/2006/relationships/slide" Target="/ppt/slides/slide5.xml" Id="Rcb3a002f7c4b4c96" /><Relationship Type="http://schemas.openxmlformats.org/officeDocument/2006/relationships/slide" Target="/ppt/slides/slide6.xml" Id="R7b917b100fd94d9e" /><Relationship Type="http://schemas.openxmlformats.org/officeDocument/2006/relationships/slide" Target="/ppt/slides/slide7.xml" Id="R0a26103a1b9c49fc" /><Relationship Type="http://schemas.openxmlformats.org/officeDocument/2006/relationships/slide" Target="/ppt/slides/slide8.xml" Id="R8212f7cdb1324a5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ed2f62032d24b7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e3242605ff148c3" /><Relationship Type="http://schemas.openxmlformats.org/officeDocument/2006/relationships/notesMaster" Target="/ppt/notesMasters/notesMaster1.xml" Id="Reb7ca21e78544e5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d49b29a1a9d4ffd" /><Relationship Type="http://schemas.openxmlformats.org/officeDocument/2006/relationships/notesMaster" Target="/ppt/notesMasters/notesMaster1.xml" Id="Rab8ce09314c6450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83fa197d8e449ad" /><Relationship Type="http://schemas.openxmlformats.org/officeDocument/2006/relationships/notesMaster" Target="/ppt/notesMasters/notesMaster1.xml" Id="Ra4795490d145471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2ebff09111f4ac8" /><Relationship Type="http://schemas.openxmlformats.org/officeDocument/2006/relationships/notesMaster" Target="/ppt/notesMasters/notesMaster1.xml" Id="R47ad07726d734cb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e2aa8ad1ce14c67" /><Relationship Type="http://schemas.openxmlformats.org/officeDocument/2006/relationships/notesMaster" Target="/ppt/notesMasters/notesMaster1.xml" Id="Rb6f96db44113447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83e21ecfaf548df" /><Relationship Type="http://schemas.openxmlformats.org/officeDocument/2006/relationships/notesMaster" Target="/ppt/notesMasters/notesMaster1.xml" Id="Rf88321da97764a4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f685dadd8d14c37" /><Relationship Type="http://schemas.openxmlformats.org/officeDocument/2006/relationships/notesMaster" Target="/ppt/notesMasters/notesMaster1.xml" Id="Rb752aba8aa384a2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60e7fc79ef1472d" /><Relationship Type="http://schemas.openxmlformats.org/officeDocument/2006/relationships/notesMaster" Target="/ppt/notesMasters/notesMaster1.xml" Id="Rbb62c8a527d845f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C:\Users\jonas.kiesewetter\git\insidePlatforms/inside_docs/docs/start.md</a:t>
            </a:r>
          </a:p>
          <a:p xmlns:a="http://schemas.openxmlformats.org/drawingml/2006/main">
            <a:r>
              <a:t>- C:\Users\jonas.kiesewetter\git\insidePlatforms/inside_docs/docs/12-rechtliches/index.md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C:\Users\jonas.kiesewetter\git\insidePlatforms/inside_docs/docs/02-crm/index.md</a:t>
            </a:r>
          </a:p>
          <a:p xmlns:a="http://schemas.openxmlformats.org/drawingml/2006/main">
            <a:r>
              <a:t>- C:\Users\jonas.kiesewetter\git\insidePlatforms/inside_docs/docs/02-crm/leads/index.md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C:\Users\jonas.kiesewetter\git\insidePlatforms/inside_docs/build/insidecrm/ai/application-features.json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C:\Users\jonas.kiesewetter\git\insidePlatforms/inside_docs/docs/02-crm/leads/lead-anlegen.md</a:t>
            </a:r>
          </a:p>
          <a:p xmlns:a="http://schemas.openxmlformats.org/drawingml/2006/main">
            <a:r>
              <a:t>- C:\Users\jonas.kiesewetter\git\insidePlatforms/inside_docs/docs/02-crm/leads/lead-konvertieren.md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C:\Users\jonas.kiesewetter\git\insidePlatforms/inside_docs/docs/04-aufgaben-und-tickets/index.md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C:\Users\jonas.kiesewetter\git\insidePlatforms/inside_docs/docs/06-immobilien/index.md</a:t>
            </a:r>
          </a:p>
          <a:p xmlns:a="http://schemas.openxmlformats.org/drawingml/2006/main">
            <a:r>
              <a:t>- C:\Users\jonas.kiesewetter\git\insidePlatforms/inside_docs/docs/12-rechtliches/index.md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C:\Users\jonas.kiesewetter\git\insidePlatforms/inside_docs/docs/08-ki-und-automatisierung/index.md</a:t>
            </a:r>
          </a:p>
          <a:p xmlns:a="http://schemas.openxmlformats.org/drawingml/2006/main">
            <a:r>
              <a:t>- C:\Users\jonas.kiesewetter\git\insidePlatforms/inside_docs/docs/10-berechtigungen/index.md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C:\Users\jonas.kiesewetter\git\insidePlatforms/inside_docs/docs/start.md</a:t>
            </a:r>
          </a:p>
          <a:p xmlns:a="http://schemas.openxmlformats.org/drawingml/2006/main">
            <a:r>
              <a:t>- C:\Users\jonas.kiesewetter\git\insidePlatforms/inside_docs/docs/feature-index.md</a:t>
            </a:r>
          </a:p>
          <a:p xmlns:a="http://schemas.openxmlformats.org/drawingml/2006/main">
            <a:r>
              <a:t>- C:\Users\jonas.kiesewetter\git\insidePlatforms/inside_docs/docs/12-rechtliches/index.md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ad0a3b7aa142c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cfcb3d443a94243" /><Relationship Type="http://schemas.openxmlformats.org/officeDocument/2006/relationships/slideLayout" Target="/ppt/slideLayouts/slideLayout1.xml" Id="Red9e5591598644c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d9e5591598644c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d053d3f219462f" /><Relationship Type="http://schemas.openxmlformats.org/officeDocument/2006/relationships/notesSlide" Target="/ppt/notesSlides/notesSlide1.xml" Id="R0e81fe17da9141d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9fc2e7436a402d" /><Relationship Type="http://schemas.openxmlformats.org/officeDocument/2006/relationships/notesSlide" Target="/ppt/notesSlides/notesSlide2.xml" Id="R141c9ce19b0d4ad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ba4282e47841b0" /><Relationship Type="http://schemas.openxmlformats.org/officeDocument/2006/relationships/notesSlide" Target="/ppt/notesSlides/notesSlide3.xml" Id="R738469c9b16444b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79354565074cd8" /><Relationship Type="http://schemas.openxmlformats.org/officeDocument/2006/relationships/notesSlide" Target="/ppt/notesSlides/notesSlide4.xml" Id="Ra81e31768a93442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e899e7301c4a97" /><Relationship Type="http://schemas.openxmlformats.org/officeDocument/2006/relationships/notesSlide" Target="/ppt/notesSlides/notesSlide5.xml" Id="Rcb469d5e4d614a2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e044ba72ac42df" /><Relationship Type="http://schemas.openxmlformats.org/officeDocument/2006/relationships/notesSlide" Target="/ppt/notesSlides/notesSlide6.xml" Id="R5eae805582544f2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4b5d190e0a4aa7" /><Relationship Type="http://schemas.openxmlformats.org/officeDocument/2006/relationships/notesSlide" Target="/ppt/notesSlides/notesSlide7.xml" Id="Rae6e2a159770408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1da9c151e344b5" /><Relationship Type="http://schemas.openxmlformats.org/officeDocument/2006/relationships/notesSlide" Target="/ppt/notesSlides/notesSlide8.xml" Id="R27aa8e4c33584dd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9A0048-80A7-4C0A-82C1-821F6CDD9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A60D00-F61F-403C-977A-2B2FB2BA9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57200"/>
            <a:ext cx="647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565C0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565C0"/>
                </a:solidFill>
                <a:latin typeface="Arial"/>
                <a:ea typeface="Arial"/>
                <a:cs typeface="Arial"/>
              </a:rPr>
              <a:t>INSIDEPLATFORMS · NUTZERHANDBUCH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F70BFD-F94F-449D-8216-2C4DFEED0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95450"/>
            <a:ext cx="96202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b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6000" b="1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6000" b="1">
                <a:solidFill>
                  <a:srgbClr val="090B10"/>
                </a:solidFill>
                <a:latin typeface="Arial"/>
                <a:ea typeface="Arial"/>
                <a:cs typeface="Arial"/>
              </a:rPr>
              <a:t>insideCRM</a:t>
            </a:r>
          </a:p>
          <a:p xmlns:a="http://schemas.openxmlformats.org/drawingml/2006/main">
            <a:pPr>
              <a:buNone/>
              <a:defRPr sz="6000" b="1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6000" b="1">
                <a:solidFill>
                  <a:srgbClr val="090B10"/>
                </a:solidFill>
                <a:latin typeface="Arial"/>
                <a:ea typeface="Arial"/>
                <a:cs typeface="Arial"/>
              </a:rPr>
              <a:t>Kurzhandbuch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37BB76-8163-43DF-95F2-8B67FE4A2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362450"/>
            <a:ext cx="7810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2250">
                <a:solidFill>
                  <a:srgbClr val="52606D"/>
                </a:solidFill>
                <a:latin typeface="Arial"/>
                <a:ea typeface="Arial"/>
                <a:cs typeface="Arial"/>
              </a:rPr>
              <a:t>Vertrieb, Zusammenarbeit und Immobilienprozesse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1E7B76-EFF2-4954-8A4F-9693BDDEE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1676400"/>
            <a:ext cx="2514600" cy="2514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0FB"/>
          </a:solidFill>
          <a:ln xmlns:a="http://schemas.openxmlformats.org/drawingml/2006/main" w="19050">
            <a:solidFill>
              <a:srgbClr val="1565C0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6F5BCA-D517-4F01-BB92-582EBC867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2266950"/>
            <a:ext cx="1333500" cy="1333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4E827E-0D79-4164-B02F-F11B28B4E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1980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090B10"/>
                </a:solidFill>
                <a:latin typeface="Arial"/>
                <a:ea typeface="Arial"/>
                <a:cs typeface="Arial"/>
              </a:rPr>
              <a:t>insidecrm.de/docs/insidecrm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1B8153-93AE-4AC3-AB11-BDB3EDF96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60579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20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52606D"/>
                </a:solidFill>
                <a:latin typeface="Arial"/>
                <a:ea typeface="Arial"/>
                <a:cs typeface="Arial"/>
              </a:rPr>
              <a:t>Rechtliches zentral: insideplatforms.de/legal</a:t>
            </a:r>
          </a:p>
        </p:txBody>
      </p:sp>
    </p:spTree>
    <p:extLst>
      <p:ext uri="{BB962C8B-B14F-4D97-AF65-F5344CB8AC3E}">
        <p14:creationId xmlns:p14="http://schemas.microsoft.com/office/powerpoint/2010/main" val="144515557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E6326D-029E-4CCC-B371-D0338237C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A8387C-B91E-4881-BB83-C13C4DD43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1950"/>
            <a:ext cx="11144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751"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90B10"/>
                </a:solidFill>
                <a:latin typeface="Arial"/>
                <a:ea typeface="Arial"/>
                <a:cs typeface="Arial"/>
              </a:rPr>
              <a:t>Vertrieb wird als zusammenhängender Ablauf sichtbar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D7A978-6EA8-4ABB-AF8C-437D9798D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428750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CED5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45B8AD-E618-45A9-AC09-4CBA82A4E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1050">
                <a:solidFill>
                  <a:srgbClr val="52606D"/>
                </a:solidFill>
                <a:latin typeface="Arial"/>
                <a:ea typeface="Arial"/>
                <a:cs typeface="Arial"/>
              </a:rPr>
              <a:t>insideCRM · Kurzhandbuch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BF16D6-84B0-4935-A2D6-1EB3B0776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008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1050">
                <a:solidFill>
                  <a:srgbClr val="52606D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22589A-EEE4-46DA-9FD9-58A7C0EAA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286125"/>
            <a:ext cx="9906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90B10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1D1645-3B83-487F-A467-36767FB60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3403B2-6FEF-4D7C-8D1D-D094FB3BF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3124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565C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565C0"/>
                </a:solidFill>
                <a:latin typeface="Arial"/>
                <a:ea typeface="Arial"/>
                <a:cs typeface="Arial"/>
              </a:rPr>
              <a:t>01  Interessent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281AA8-1340-4231-B207-4117CCA0A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14750"/>
            <a:ext cx="3143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00">
                <a:solidFill>
                  <a:srgbClr val="090B10"/>
                </a:solidFill>
                <a:latin typeface="Arial"/>
                <a:ea typeface="Arial"/>
                <a:cs typeface="Arial"/>
              </a:rPr>
              <a:t>Lead erfassen, Informationen prüfen und nächste Schritte festhalten.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3D9C69-87F5-490C-9B66-936BF13A6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314325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BBBFD3-C526-4358-B80E-97C255B7A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247900"/>
            <a:ext cx="3124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565C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565C0"/>
                </a:solidFill>
                <a:latin typeface="Arial"/>
                <a:ea typeface="Arial"/>
                <a:cs typeface="Arial"/>
              </a:rPr>
              <a:t>02  Beziehung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A20B57-0CD2-4293-A315-A6537C7D1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3714750"/>
            <a:ext cx="3143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00">
                <a:solidFill>
                  <a:srgbClr val="090B10"/>
                </a:solidFill>
                <a:latin typeface="Arial"/>
                <a:ea typeface="Arial"/>
                <a:cs typeface="Arial"/>
              </a:rPr>
              <a:t>Kunden, Kommunikation, Aufgaben und Tickets im Kontext bearbeiten.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82D35F-5155-420D-9633-D8A663471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314325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67D0A6-219E-4E1D-80BF-C45DA3876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2247900"/>
            <a:ext cx="3124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565C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565C0"/>
                </a:solidFill>
                <a:latin typeface="Arial"/>
                <a:ea typeface="Arial"/>
                <a:cs typeface="Arial"/>
              </a:rPr>
              <a:t>03  Abschluss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07E686-B6F8-478C-8EB2-D34FA5F0B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3714750"/>
            <a:ext cx="3143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00">
                <a:solidFill>
                  <a:srgbClr val="090B10"/>
                </a:solidFill>
                <a:latin typeface="Arial"/>
                <a:ea typeface="Arial"/>
                <a:cs typeface="Arial"/>
              </a:rPr>
              <a:t>Opportunity steuern, Aktivitäten nachhalten und Ergebnis dokumentieren.</a:t>
            </a:r>
          </a:p>
        </p:txBody>
      </p:sp>
    </p:spTree>
    <p:extLst>
      <p:ext uri="{BB962C8B-B14F-4D97-AF65-F5344CB8AC3E}">
        <p14:creationId xmlns:p14="http://schemas.microsoft.com/office/powerpoint/2010/main" val="5004365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B9143B4-2B61-4354-A923-6479A1872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8EE4FB-ECEF-4225-8890-051B048B9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1950"/>
            <a:ext cx="11144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90B10"/>
                </a:solidFill>
                <a:latin typeface="Arial"/>
                <a:ea typeface="Arial"/>
                <a:cs typeface="Arial"/>
              </a:rPr>
              <a:t>CRM und Zusammenarbeit nutzen dieselbe Basis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BEE573-C355-4C7D-8343-2164E812F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428750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CED5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29315C-AB26-4D9E-8AAC-8E8466CF1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1050">
                <a:solidFill>
                  <a:srgbClr val="52606D"/>
                </a:solidFill>
                <a:latin typeface="Arial"/>
                <a:ea typeface="Arial"/>
                <a:cs typeface="Arial"/>
              </a:rPr>
              <a:t>insideCRM · Kurzhandbuch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970D60-93DE-4A2F-9666-4613E3007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008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1050">
                <a:solidFill>
                  <a:srgbClr val="52606D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519B3A-6D41-4AA4-9189-02034113A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05000"/>
            <a:ext cx="0" cy="3714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CED5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36FED7-D871-4BFE-8415-EFC616DC6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885950"/>
            <a:ext cx="4857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565C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565C0"/>
                </a:solidFill>
                <a:latin typeface="Arial"/>
                <a:ea typeface="Arial"/>
                <a:cs typeface="Arial"/>
              </a:rPr>
              <a:t>Vertrieb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E53331-B253-434F-A5FB-BFCFF74D9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384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980EF2-297A-4B97-B345-B47195DF1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Leads und Qualifizierung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370D39-F01D-4D66-8F35-46E300717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5242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D0F665-388C-44A2-9299-9DE6B7653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671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Kunden und Kontakte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FAE24F-DD3A-411E-9102-DA6E19A61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2100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A033A2-E9E1-4C66-9D82-EF3103092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1529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Opportunities und Status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C453FC-065D-4B5F-83BD-4A20715B8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958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058158-717F-4F8C-AC37-02A97B40E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387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Aktivitäten und Beziehungen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C3E024-B2CB-48FD-B540-B318283BE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885950"/>
            <a:ext cx="4857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565C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565C0"/>
                </a:solidFill>
                <a:latin typeface="Arial"/>
                <a:ea typeface="Arial"/>
                <a:cs typeface="Arial"/>
              </a:rPr>
              <a:t>Arbeitskontext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44865C-75B9-4A45-A610-2EFFD1B47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8384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2A3E3D-064A-401C-9277-700598190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7813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E-Mail und Messenger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9CB34F-ED23-450B-8D9B-3ED9EA18D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5242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D2FE11-E6BE-4062-B8CB-B0F359624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4671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Kalender und Telefonie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76EA8A-BBB9-46F4-A7A2-0966201B1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2100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EBAF5A-FDAA-4AEB-8F4D-1F82B5682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1529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Aufgaben und Tickets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F9E74A5-B1D0-452B-A491-CFF4F269D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8958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9B5D147-2CA0-4673-AE05-3F6CB6813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8387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Dateien und Dokumente</a:t>
            </a:r>
          </a:p>
        </p:txBody>
      </p:sp>
    </p:spTree>
    <p:extLst>
      <p:ext uri="{BB962C8B-B14F-4D97-AF65-F5344CB8AC3E}">
        <p14:creationId xmlns:p14="http://schemas.microsoft.com/office/powerpoint/2010/main" val="116761551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BAFEE71-7340-464F-996B-9415FBEA0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2DA47C-F3AB-4435-AA19-82A832D60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1950"/>
            <a:ext cx="11144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90B10"/>
                </a:solidFill>
                <a:latin typeface="Arial"/>
                <a:ea typeface="Arial"/>
                <a:cs typeface="Arial"/>
              </a:rPr>
              <a:t>Der Lead bleibt bis zur Übergabe nachvollziehbar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B7C9A6-6376-4FAE-AFC0-C466337BE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428750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CED5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9CF3DF-AF07-42DA-966D-3387054CF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1050">
                <a:solidFill>
                  <a:srgbClr val="52606D"/>
                </a:solidFill>
                <a:latin typeface="Arial"/>
                <a:ea typeface="Arial"/>
                <a:cs typeface="Arial"/>
              </a:rPr>
              <a:t>insideCRM · Kurzhandbuch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2976C5-B192-45E0-A03F-FEDC6DE8A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008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1050">
                <a:solidFill>
                  <a:srgbClr val="52606D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1F802C-8D85-4B07-ADAF-DE33C6FD0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43100"/>
            <a:ext cx="4667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0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52606D"/>
                </a:solidFill>
                <a:latin typeface="Arial"/>
                <a:ea typeface="Arial"/>
                <a:cs typeface="Arial"/>
              </a:rPr>
              <a:t>Vom ersten Datensatz bis zur weiteren Kundenbearbeitung bleiben Informationen, Berechtigungen und Folgeaktionen miteinander verbunden.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071785-F944-4AA1-BA2F-186EAA39C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1847850"/>
            <a:ext cx="521970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2F4"/>
          </a:solidFill>
          <a:ln xmlns:a="http://schemas.openxmlformats.org/drawingml/2006/main" w="0">
            <a:solidFill>
              <a:srgbClr val="F0F2F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06CF27-3D18-4D73-AC77-894FB7213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162175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32E763-7A7A-4687-A10D-7BEEC5B8E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152650"/>
            <a:ext cx="19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F8149E-4B64-4594-9E7E-ED24EBC94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11455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00">
                <a:solidFill>
                  <a:srgbClr val="090B10"/>
                </a:solidFill>
                <a:latin typeface="Arial"/>
                <a:ea typeface="Arial"/>
                <a:cs typeface="Arial"/>
              </a:rPr>
              <a:t>Lead erfassen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9A3577-10EB-4055-AAF6-AEA71998A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790825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507445-8E1E-4E1A-AC89-8E8197B60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81300"/>
            <a:ext cx="19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9AA0B3-FC5F-4F2B-A33C-3C18F2ACA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7432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00">
                <a:solidFill>
                  <a:srgbClr val="090B10"/>
                </a:solidFill>
                <a:latin typeface="Arial"/>
                <a:ea typeface="Arial"/>
                <a:cs typeface="Arial"/>
              </a:rPr>
              <a:t>Kontaktdaten und Pflichtfelder prüfen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B3EE1C-910E-4BF5-BF45-D597C66AC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419475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C06382-B9F0-4F15-B613-347D2062C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409950"/>
            <a:ext cx="19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0E18CA-1DB1-4BED-A88E-6AE5EC64F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37185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00">
                <a:solidFill>
                  <a:srgbClr val="090B10"/>
                </a:solidFill>
                <a:latin typeface="Arial"/>
                <a:ea typeface="Arial"/>
                <a:cs typeface="Arial"/>
              </a:rPr>
              <a:t>Aktivitäten dokumentieren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4C7F65-9A67-4032-A4E2-6079A9A1B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048125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5812EF-4565-4E46-B776-B3FC806F6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038600"/>
            <a:ext cx="19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5F27F6-6040-4D38-83B0-FF1034FDD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0005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00">
                <a:solidFill>
                  <a:srgbClr val="090B10"/>
                </a:solidFill>
                <a:latin typeface="Arial"/>
                <a:ea typeface="Arial"/>
                <a:cs typeface="Arial"/>
              </a:rPr>
              <a:t>Aufgaben oder Tickets anlegen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9F116D-7F52-4EF9-892E-9E99E0E43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76775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FFA904-9423-453A-B1E4-9085D52E9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667250"/>
            <a:ext cx="19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D156FE-2BCE-4D07-8DBB-7817654C8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62915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0523"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00">
                <a:solidFill>
                  <a:srgbClr val="090B10"/>
                </a:solidFill>
                <a:latin typeface="Arial"/>
                <a:ea typeface="Arial"/>
                <a:cs typeface="Arial"/>
              </a:rPr>
              <a:t>Lead in die Kundenbearbeitung überführen</a:t>
            </a:r>
          </a:p>
        </p:txBody>
      </p:sp>
    </p:spTree>
    <p:extLst>
      <p:ext uri="{BB962C8B-B14F-4D97-AF65-F5344CB8AC3E}">
        <p14:creationId xmlns:p14="http://schemas.microsoft.com/office/powerpoint/2010/main" val="123694544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CC46BD9-1025-4868-9404-5FC25CE85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EBEF7F-7315-4D0D-8B57-77917C041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1950"/>
            <a:ext cx="11144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0236"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90B10"/>
                </a:solidFill>
                <a:latin typeface="Arial"/>
                <a:ea typeface="Arial"/>
                <a:cs typeface="Arial"/>
              </a:rPr>
              <a:t>Aufgaben sichern Zusagen — Tickets steuern Vorgänge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8D4288-38D8-4C70-B8AE-740748D5D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428750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CED5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5B6CBE-E0B1-4A53-B927-6164C407F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1050">
                <a:solidFill>
                  <a:srgbClr val="52606D"/>
                </a:solidFill>
                <a:latin typeface="Arial"/>
                <a:ea typeface="Arial"/>
                <a:cs typeface="Arial"/>
              </a:rPr>
              <a:t>insideCRM · Kurzhandbuch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173670-27E3-48DE-AFCB-8C7BC3EA7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008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1050">
                <a:solidFill>
                  <a:srgbClr val="52606D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6880A9-638C-49D6-9561-C505547D6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05000"/>
            <a:ext cx="0" cy="3714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CED5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DE5CA0-D389-489A-8E48-AF6A3D9A0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885950"/>
            <a:ext cx="4857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565C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565C0"/>
                </a:solidFill>
                <a:latin typeface="Arial"/>
                <a:ea typeface="Arial"/>
                <a:cs typeface="Arial"/>
              </a:rPr>
              <a:t>Tägliche Arbeit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74C5B7-40A8-420B-8E80-4A4DDBEE7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384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EED392-510F-4836-A82A-DFE1565A2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nächste Schritte planen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3E2F95-9C21-4DBD-90EE-C96CC92BF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5242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1C67BB-6936-4FE7-8572-FBE77FB81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671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Zuständigkeiten erkennen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E22796-E7DA-4786-91BB-06DD4D4A9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2100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11AA23-0941-4F35-9BA0-18F3EB704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1529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Fälligkeiten nachhalten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A22FB8-BD85-44D1-8FF2-B5C167976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958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6D4CB3-99EC-49B1-BA50-E62F85B86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387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Erledigtes abschließen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D5935B-3613-4157-8CBD-E601EA98A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885950"/>
            <a:ext cx="4857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565C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565C0"/>
                </a:solidFill>
                <a:latin typeface="Arial"/>
                <a:ea typeface="Arial"/>
                <a:cs typeface="Arial"/>
              </a:rPr>
              <a:t>Strukturierte Vorgänge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56174D-0F4F-4E35-AA62-4CCB1769F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8384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F36ED7-B2EB-47E9-8256-FC2AB2BD2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7813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Ticketprojekte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CB2F8F-75E7-4356-863B-E32A3A8D0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5242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33DFFD-88AC-44FB-9799-8DE11EA50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4671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Status und Prioritäten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1009C3-2E33-4162-9D50-7FC39C377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2100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CB3DE4-42E9-4CBE-AEF6-37F538DF1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1529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Typen und Kategorien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166130D-B92E-40B4-A734-A9B68A0BD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8958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49B0CEF-0C14-4CF3-8477-1438C6B03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8387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individuelle Felder</a:t>
            </a:r>
          </a:p>
        </p:txBody>
      </p:sp>
    </p:spTree>
    <p:extLst>
      <p:ext uri="{BB962C8B-B14F-4D97-AF65-F5344CB8AC3E}">
        <p14:creationId xmlns:p14="http://schemas.microsoft.com/office/powerpoint/2010/main" val="88887230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1DAF0DE-8228-4048-89CE-F06FA7340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BB5A78-0ED2-4C15-ADC2-B3B26CF5D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1950"/>
            <a:ext cx="11144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90B10"/>
                </a:solidFill>
                <a:latin typeface="Arial"/>
                <a:ea typeface="Arial"/>
                <a:cs typeface="Arial"/>
              </a:rPr>
              <a:t>Immobilienprozesse sind direkt eingebettet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4084CE-EDD2-44D4-ACD2-B6D49BB2B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428750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CED5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AF6BDD-8BEA-4C45-B71C-09AB18F2C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1050">
                <a:solidFill>
                  <a:srgbClr val="52606D"/>
                </a:solidFill>
                <a:latin typeface="Arial"/>
                <a:ea typeface="Arial"/>
                <a:cs typeface="Arial"/>
              </a:rPr>
              <a:t>insideCRM · Kurzhandbuch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D01826-7595-467E-B271-F281A8C22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008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1050">
                <a:solidFill>
                  <a:srgbClr val="52606D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7BA1B5-92A0-43A5-9D6B-BFE2AC3F6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905000"/>
            <a:ext cx="0" cy="3714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CED5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774B0A-9505-4A9F-9FD0-A83B3AEDA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885950"/>
            <a:ext cx="4857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565C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565C0"/>
                </a:solidFill>
                <a:latin typeface="Arial"/>
                <a:ea typeface="Arial"/>
                <a:cs typeface="Arial"/>
              </a:rPr>
              <a:t>Objekte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35DFF4-0AA8-47F7-A3B0-C7F1649D4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384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895EA4-4E75-4AE7-A2A2-532998A2F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Objekte anlegen und bearbeiten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839CC4-90E7-4745-9A8B-267AC2A0B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5242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64D68D-4663-41C6-BF8D-4C97F034F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671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Status und individuelle Felder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6AF114-8228-4CF6-BAF8-6EEE23C0E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2100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A8E39E-4DBF-4B9E-B86A-59E01BD6E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1529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Dokumente und Bilder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8585FE-6000-4E21-A5A0-DDD56CC25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958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DACD8C-72B0-4D51-A825-F3DECDCDA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387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Portalzugänge verwalten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242F72-82B7-454C-B925-FA34F3B1F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885950"/>
            <a:ext cx="4857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1565C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565C0"/>
                </a:solidFill>
                <a:latin typeface="Arial"/>
                <a:ea typeface="Arial"/>
                <a:cs typeface="Arial"/>
              </a:rPr>
              <a:t>Maklerbuch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9750A8-0BDA-4CF3-86F7-54EBB006B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8384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7E6996-49D1-4715-B44D-F069A8653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7813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Einträge dokumentieren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8A5F27-2C84-413F-A178-3F713378C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5242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B0BB97-BE7F-4DC2-9F4D-A5F470502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4671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Ansprechpartner zuordnen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988C0A-2B2E-40F6-B15E-6EAC4831C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2100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DD6393-7D99-4A6F-80B9-227EB071E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1529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Aktivitäten nachvollziehen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2D681A8-D20B-4063-8047-7A74F490B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895850"/>
            <a:ext cx="76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EA04A2F-7A17-48CC-BEAB-AADDD0F16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8387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75">
                <a:solidFill>
                  <a:srgbClr val="090B10"/>
                </a:solidFill>
                <a:latin typeface="Arial"/>
                <a:ea typeface="Arial"/>
                <a:cs typeface="Arial"/>
              </a:rPr>
              <a:t>rechtliche Hinweise beachten</a:t>
            </a:r>
          </a:p>
        </p:txBody>
      </p:sp>
    </p:spTree>
    <p:extLst>
      <p:ext uri="{BB962C8B-B14F-4D97-AF65-F5344CB8AC3E}">
        <p14:creationId xmlns:p14="http://schemas.microsoft.com/office/powerpoint/2010/main" val="52564294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591FBCE-35A0-4A59-A12B-F05CF1553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89464A-B4EB-4A4D-BFE2-916099107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1950"/>
            <a:ext cx="11144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90B10"/>
                </a:solidFill>
                <a:latin typeface="Arial"/>
                <a:ea typeface="Arial"/>
                <a:cs typeface="Arial"/>
              </a:rPr>
              <a:t>Berechtigungen und KI bleiben kontrolliert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77AABD-F90F-4495-97F6-0377827D2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428750"/>
            <a:ext cx="11277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CED5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1758DE-8943-4695-B886-26C0CA0BB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008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1050">
                <a:solidFill>
                  <a:srgbClr val="52606D"/>
                </a:solidFill>
                <a:latin typeface="Arial"/>
                <a:ea typeface="Arial"/>
                <a:cs typeface="Arial"/>
              </a:rPr>
              <a:t>insideCRM · Kurzhandbuch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80C8F6-DBB8-4750-A1FA-B529C4788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008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1050">
                <a:solidFill>
                  <a:srgbClr val="52606D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452356-EC7F-4C83-837A-5FE0215F3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43100"/>
            <a:ext cx="4667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00">
                <a:solidFill>
                  <a:srgbClr val="52606D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52606D"/>
                </a:solidFill>
                <a:latin typeface="Arial"/>
                <a:ea typeface="Arial"/>
                <a:cs typeface="Arial"/>
              </a:rPr>
              <a:t>Sichtbarkeit, Aktionen und vorbereitete KI-Schritte richten sich nach Produkt, Workspace und Rolle.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DB06C6-D63E-4BBD-9815-16D0828DF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1847850"/>
            <a:ext cx="521970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F2F4"/>
          </a:solidFill>
          <a:ln xmlns:a="http://schemas.openxmlformats.org/drawingml/2006/main" w="0">
            <a:solidFill>
              <a:srgbClr val="F0F2F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BF9010-38EC-4267-9791-786C8668F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162175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F3CE84-CD13-42BC-9C60-99A477054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152650"/>
            <a:ext cx="19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7203E9-1099-4733-93E3-CEB2609CF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11455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00">
                <a:solidFill>
                  <a:srgbClr val="090B10"/>
                </a:solidFill>
                <a:latin typeface="Arial"/>
                <a:ea typeface="Arial"/>
                <a:cs typeface="Arial"/>
              </a:rPr>
              <a:t>Modul im Workspace verfügbar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4ABF72-1F24-452E-8542-ECD37382A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790825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04EE11-1575-4551-BBEE-546542C56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81300"/>
            <a:ext cx="19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725D70-3B47-4F12-A42B-3E0A757C8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7432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00">
                <a:solidFill>
                  <a:srgbClr val="090B10"/>
                </a:solidFill>
                <a:latin typeface="Arial"/>
                <a:ea typeface="Arial"/>
                <a:cs typeface="Arial"/>
              </a:rPr>
              <a:t>Rolle besitzt Bereichszugriff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40E43A-6AA2-4780-B2E0-DF6F6B853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419475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F0025F-4252-4BE2-934F-5A68B1E78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409950"/>
            <a:ext cx="19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8A0160-4A38-427B-BC62-33A9D9BE3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37185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00">
                <a:solidFill>
                  <a:srgbClr val="090B10"/>
                </a:solidFill>
                <a:latin typeface="Arial"/>
                <a:ea typeface="Arial"/>
                <a:cs typeface="Arial"/>
              </a:rPr>
              <a:t>Datensatz ist sichtbar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2B25B3-783B-4DAC-B4C7-1108D2726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048125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6B6821-EE18-44EB-A6A3-8D20E7103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038600"/>
            <a:ext cx="19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893848-91EB-4693-8627-F59412C5D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0005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00">
                <a:solidFill>
                  <a:srgbClr val="090B10"/>
                </a:solidFill>
                <a:latin typeface="Arial"/>
                <a:ea typeface="Arial"/>
                <a:cs typeface="Arial"/>
              </a:rPr>
              <a:t>Aktion ist ausdrücklich erlaubt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FE40B2-1C4E-4A5C-B691-8243E8683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76775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858FF1-FBE8-426A-924E-666FB9990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667250"/>
            <a:ext cx="19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21A059B-560E-4B67-B267-853F98EF4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62915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>
                <a:solidFill>
                  <a:srgbClr val="090B10"/>
                </a:solidFill>
                <a:latin typeface="Arial"/>
                <a:ea typeface="Arial"/>
                <a:cs typeface="Arial"/>
              </a:defRPr>
            </a:pPr>
            <a:r>
              <a:rPr sz="1800">
                <a:solidFill>
                  <a:srgbClr val="090B10"/>
                </a:solidFill>
                <a:latin typeface="Arial"/>
                <a:ea typeface="Arial"/>
                <a:cs typeface="Arial"/>
              </a:rPr>
              <a:t>KI-Vorschlag vor Ausführung prüfen</a:t>
            </a:r>
          </a:p>
        </p:txBody>
      </p:sp>
    </p:spTree>
    <p:extLst>
      <p:ext uri="{BB962C8B-B14F-4D97-AF65-F5344CB8AC3E}">
        <p14:creationId xmlns:p14="http://schemas.microsoft.com/office/powerpoint/2010/main" val="157704881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90B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9BA819-5A6E-49A1-B7CD-F14A3D7D7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B8710D-7213-4594-A992-84AEC6E8C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876300"/>
            <a:ext cx="10287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Für Details führt ein Weg ins Handbuch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DCAE27-E60D-41B4-B47B-E3ACE795E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05100"/>
            <a:ext cx="7239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100">
                <a:solidFill>
                  <a:srgbClr val="D6DAE0"/>
                </a:solidFill>
                <a:latin typeface="Arial"/>
                <a:ea typeface="Arial"/>
                <a:cs typeface="Arial"/>
              </a:defRPr>
            </a:pPr>
            <a:r>
              <a:rPr sz="2100">
                <a:solidFill>
                  <a:srgbClr val="D6DAE0"/>
                </a:solidFill>
                <a:latin typeface="Arial"/>
                <a:ea typeface="Arial"/>
                <a:cs typeface="Arial"/>
              </a:rPr>
              <a:t>Suche, vollständiges Funktionsinventar und Schritt-für-Schritt-Anleitungen bleiben gemeinsam aktuell.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BA7A93-B878-4F50-B78D-495E8C3F1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0"/>
            <a:ext cx="6572250" cy="990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65C0"/>
          </a:solidFill>
          <a:ln xmlns:a="http://schemas.openxmlformats.org/drawingml/2006/main" w="0">
            <a:solidFill>
              <a:srgbClr val="1565C0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9952A9-FC65-4DAA-8649-6D73FC7A6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800600"/>
            <a:ext cx="6000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insidecrm.de/docs/insidecrm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0CD07A-5258-40F7-B047-5B9225017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648200"/>
            <a:ext cx="3333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5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>
                <a:solidFill>
                  <a:srgbClr val="FFFFFF"/>
                </a:solidFill>
                <a:latin typeface="Arial"/>
                <a:ea typeface="Arial"/>
                <a:cs typeface="Arial"/>
              </a:rPr>
              <a:t>Verträge · Datenschutz · Impressum</a:t>
            </a:r>
          </a:p>
          <a:p xmlns:a="http://schemas.openxmlformats.org/drawingml/2006/main">
            <a:pPr algn="r">
              <a:buNone/>
              <a:defRPr sz="150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>
                <a:solidFill>
                  <a:srgbClr val="FFFFFF"/>
                </a:solidFill>
                <a:latin typeface="Arial"/>
                <a:ea typeface="Arial"/>
                <a:cs typeface="Arial"/>
              </a:rPr>
              <a:t>insideplatforms.de/legal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0B46AD-0EB2-48A3-A2EA-9DDBD68FE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008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>
                <a:solidFill>
                  <a:srgbClr val="FFFFFF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27144270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2026-08-18T08:49:00.2630000Z</dcterms:created>
  <dcterms:modified xsi:type="dcterms:W3CDTF">2026-08-18T08:49:00.2630000Z</dcterms:modified>
</coreProperties>
</file>